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20"/>
  </p:notesMasterIdLst>
  <p:sldIdLst>
    <p:sldId id="262" r:id="rId2"/>
    <p:sldId id="265" r:id="rId3"/>
    <p:sldId id="267" r:id="rId4"/>
    <p:sldId id="268" r:id="rId5"/>
    <p:sldId id="269" r:id="rId6"/>
    <p:sldId id="270" r:id="rId7"/>
    <p:sldId id="271" r:id="rId8"/>
    <p:sldId id="273" r:id="rId9"/>
    <p:sldId id="272" r:id="rId10"/>
    <p:sldId id="274" r:id="rId11"/>
    <p:sldId id="275" r:id="rId12"/>
    <p:sldId id="277" r:id="rId13"/>
    <p:sldId id="276" r:id="rId14"/>
    <p:sldId id="278" r:id="rId15"/>
    <p:sldId id="279" r:id="rId16"/>
    <p:sldId id="280" r:id="rId17"/>
    <p:sldId id="281" r:id="rId18"/>
    <p:sldId id="282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6" userDrawn="1">
          <p15:clr>
            <a:srgbClr val="A4A3A4"/>
          </p15:clr>
        </p15:guide>
        <p15:guide id="2" pos="4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3006F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09" autoAdjust="0"/>
    <p:restoredTop sz="94694"/>
  </p:normalViewPr>
  <p:slideViewPr>
    <p:cSldViewPr snapToGrid="0" snapToObjects="1" showGuides="1">
      <p:cViewPr varScale="1">
        <p:scale>
          <a:sx n="161" d="100"/>
          <a:sy n="161" d="100"/>
        </p:scale>
        <p:origin x="1216" y="200"/>
      </p:cViewPr>
      <p:guideLst>
        <p:guide orient="horz" pos="1866"/>
        <p:guide pos="4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B8619-0BCB-4345-AE96-1B922FE5B08C}" type="datetimeFigureOut">
              <a:rPr lang="en-US" smtClean="0"/>
              <a:t>6/7/22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CDD06-E222-6A49-83B0-D64AD9213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9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82" y="3034754"/>
            <a:ext cx="2284303" cy="84578"/>
          </a:xfrm>
          <a:prstGeom prst="rect">
            <a:avLst/>
          </a:prstGeom>
        </p:spPr>
      </p:pic>
      <p:pic>
        <p:nvPicPr>
          <p:cNvPr id="10" name="Picture 9" descr="UW_W Logo_White.png">
            <a:extLst>
              <a:ext uri="{FF2B5EF4-FFF2-40B4-BE49-F238E27FC236}">
                <a16:creationId xmlns:a16="http://schemas.microsoft.com/office/drawing/2014/main" id="{8F674B4B-D7D8-9C4B-A998-F016A62FB3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267" y="4219956"/>
            <a:ext cx="1371600" cy="923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E25D8-811A-744F-81F1-51C7980265D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5482" y="250905"/>
            <a:ext cx="8494385" cy="336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0F93E5-EBC9-7543-A4FE-29BF9C6E45FD}"/>
              </a:ext>
            </a:extLst>
          </p:cNvPr>
          <p:cNvSpPr txBox="1"/>
          <p:nvPr userDrawn="1"/>
        </p:nvSpPr>
        <p:spPr>
          <a:xfrm>
            <a:off x="329260" y="1248386"/>
            <a:ext cx="8301556" cy="1661993"/>
          </a:xfrm>
          <a:prstGeom prst="rect">
            <a:avLst/>
          </a:prstGeom>
          <a:noFill/>
          <a:effectLst>
            <a:outerShdw blurRad="127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 lIns="0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world of</a:t>
            </a:r>
          </a:p>
          <a:p>
            <a:r>
              <a:rPr lang="en-US" sz="6600" b="1" dirty="0">
                <a:solidFill>
                  <a:schemeClr val="tx2"/>
                </a:solidFill>
                <a:latin typeface="Encode Sans Normal Black" panose="02000000000000000000" pitchFamily="2" charset="77"/>
              </a:rPr>
              <a:t>HEALTHY PEOPLE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65F16E-AFB2-7D44-9138-AA3A0E7C82D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29260" y="4364228"/>
            <a:ext cx="3810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6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85612"/>
            <a:ext cx="1358184" cy="50288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0CEF8E6-515A-2243-8599-B5D0ACDF4F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1132" y="1302544"/>
            <a:ext cx="8589923" cy="3011623"/>
          </a:xfrm>
          <a:prstGeom prst="rect">
            <a:avLst/>
          </a:prstGeom>
        </p:spPr>
        <p:txBody>
          <a:bodyPr/>
          <a:lstStyle>
            <a:lvl1pPr marL="257175" indent="-257175"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15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Lucida Grande"/>
              <a:buChar char="&gt;"/>
              <a:defRPr sz="135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2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Lucida Grande"/>
              <a:buChar char="&gt;"/>
              <a:defRPr sz="105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F6A0A9-8C55-8944-BDE6-F0B35148CB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85891"/>
            <a:ext cx="8592456" cy="743999"/>
          </a:xfrm>
          <a:prstGeom prst="rect">
            <a:avLst/>
          </a:prstGeom>
        </p:spPr>
        <p:txBody>
          <a:bodyPr lIns="0" anchor="b"/>
          <a:lstStyle>
            <a:lvl1pPr algn="l">
              <a:defRPr sz="225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916692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UW_W Logo_White.png">
            <a:extLst>
              <a:ext uri="{FF2B5EF4-FFF2-40B4-BE49-F238E27FC236}">
                <a16:creationId xmlns:a16="http://schemas.microsoft.com/office/drawing/2014/main" id="{8F674B4B-D7D8-9C4B-A998-F016A62FB3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267" y="4219956"/>
            <a:ext cx="1371600" cy="923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E25D8-811A-744F-81F1-51C7980265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5482" y="250905"/>
            <a:ext cx="8494385" cy="336236"/>
          </a:xfrm>
          <a:prstGeom prst="rect">
            <a:avLst/>
          </a:prstGeom>
        </p:spPr>
      </p:pic>
      <p:pic>
        <p:nvPicPr>
          <p:cNvPr id="6" name="Picture 5" descr="Bar_RtAngle_7502_RGB.png">
            <a:extLst>
              <a:ext uri="{FF2B5EF4-FFF2-40B4-BE49-F238E27FC236}">
                <a16:creationId xmlns:a16="http://schemas.microsoft.com/office/drawing/2014/main" id="{53B93B25-B258-584C-9F8B-5F59D16207E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7" y="3233748"/>
            <a:ext cx="2284303" cy="8457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A1FDF48-A1A8-954C-93B0-AB066E000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1139361"/>
            <a:ext cx="6972300" cy="1981317"/>
          </a:xfrm>
          <a:prstGeom prst="rect">
            <a:avLst/>
          </a:prstGeom>
        </p:spPr>
        <p:txBody>
          <a:bodyPr anchor="b"/>
          <a:lstStyle>
            <a:lvl1pPr algn="l">
              <a:defRPr sz="375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54B1F-FAFE-F644-8E83-056DE5D5D94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29260" y="4364228"/>
            <a:ext cx="3810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97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UW_W Logo_White.png">
            <a:extLst>
              <a:ext uri="{FF2B5EF4-FFF2-40B4-BE49-F238E27FC236}">
                <a16:creationId xmlns:a16="http://schemas.microsoft.com/office/drawing/2014/main" id="{8F674B4B-D7D8-9C4B-A998-F016A62FB3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7" y="4219956"/>
            <a:ext cx="1371600" cy="923544"/>
          </a:xfrm>
          <a:prstGeom prst="rect">
            <a:avLst/>
          </a:prstGeom>
        </p:spPr>
      </p:pic>
      <p:pic>
        <p:nvPicPr>
          <p:cNvPr id="6" name="Picture 5" descr="Bar_RtAngle_7502_RGB.png">
            <a:extLst>
              <a:ext uri="{FF2B5EF4-FFF2-40B4-BE49-F238E27FC236}">
                <a16:creationId xmlns:a16="http://schemas.microsoft.com/office/drawing/2014/main" id="{53B93B25-B258-584C-9F8B-5F59D16207E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7" y="3043661"/>
            <a:ext cx="2284303" cy="8457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A1FDF48-A1A8-954C-93B0-AB066E000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1062344"/>
            <a:ext cx="6972300" cy="1981317"/>
          </a:xfrm>
          <a:prstGeom prst="rect">
            <a:avLst/>
          </a:prstGeom>
        </p:spPr>
        <p:txBody>
          <a:bodyPr anchor="b"/>
          <a:lstStyle>
            <a:lvl1pPr algn="l">
              <a:defRPr sz="375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3DE2CE-377C-8E4C-A44B-BAA56709172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77878" y="96343"/>
            <a:ext cx="1794976" cy="1225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25F21B-5C29-134B-B8BD-DD471DD22A7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908763" y="4785582"/>
            <a:ext cx="6998379" cy="27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63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UW_W Logo_White.png">
            <a:extLst>
              <a:ext uri="{FF2B5EF4-FFF2-40B4-BE49-F238E27FC236}">
                <a16:creationId xmlns:a16="http://schemas.microsoft.com/office/drawing/2014/main" id="{8F674B4B-D7D8-9C4B-A998-F016A62FB3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5817"/>
            <a:ext cx="1371600" cy="923544"/>
          </a:xfrm>
          <a:prstGeom prst="rect">
            <a:avLst/>
          </a:prstGeom>
        </p:spPr>
      </p:pic>
      <p:pic>
        <p:nvPicPr>
          <p:cNvPr id="6" name="Picture 5" descr="Bar_RtAngle_7502_RGB.png">
            <a:extLst>
              <a:ext uri="{FF2B5EF4-FFF2-40B4-BE49-F238E27FC236}">
                <a16:creationId xmlns:a16="http://schemas.microsoft.com/office/drawing/2014/main" id="{53B93B25-B258-584C-9F8B-5F59D16207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7" y="3233748"/>
            <a:ext cx="2284303" cy="8457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A1FDF48-A1A8-954C-93B0-AB066E000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1139361"/>
            <a:ext cx="6972300" cy="1981317"/>
          </a:xfrm>
          <a:prstGeom prst="rect">
            <a:avLst/>
          </a:prstGeom>
        </p:spPr>
        <p:txBody>
          <a:bodyPr anchor="b"/>
          <a:lstStyle>
            <a:lvl1pPr algn="l">
              <a:defRPr sz="375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7EF2B2-6E80-DF44-B6BC-CE2550587D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4567" y="126579"/>
            <a:ext cx="3083115" cy="5138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5E6FBD-A82A-794C-B5DB-1C81FD5E300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8600" y="4133460"/>
            <a:ext cx="5314047" cy="8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9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7" y="3233748"/>
            <a:ext cx="2284303" cy="8457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28600" y="1139361"/>
            <a:ext cx="6972300" cy="1981317"/>
          </a:xfrm>
          <a:prstGeom prst="rect">
            <a:avLst/>
          </a:prstGeom>
        </p:spPr>
        <p:txBody>
          <a:bodyPr anchor="b"/>
          <a:lstStyle>
            <a:lvl1pPr algn="l">
              <a:defRPr sz="375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  <p:pic>
        <p:nvPicPr>
          <p:cNvPr id="9" name="Picture 8" descr="W Logo_Purple_2685_HEX.png">
            <a:extLst>
              <a:ext uri="{FF2B5EF4-FFF2-40B4-BE49-F238E27FC236}">
                <a16:creationId xmlns:a16="http://schemas.microsoft.com/office/drawing/2014/main" id="{F94E60CD-9292-014E-80B8-BCAD2C9379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8A87CE-857C-7A40-9447-6F1B0313D1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9305" y="6345517"/>
            <a:ext cx="2522661" cy="334821"/>
          </a:xfrm>
          <a:prstGeom prst="rect">
            <a:avLst/>
          </a:prstGeom>
        </p:spPr>
      </p:pic>
      <p:pic>
        <p:nvPicPr>
          <p:cNvPr id="12" name="Picture 11" descr="W Logo_Purple_2685_HEX.png">
            <a:extLst>
              <a:ext uri="{FF2B5EF4-FFF2-40B4-BE49-F238E27FC236}">
                <a16:creationId xmlns:a16="http://schemas.microsoft.com/office/drawing/2014/main" id="{BB379BF8-2EC5-B34C-89C1-6686D897D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392" y="4219956"/>
            <a:ext cx="1371600" cy="923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95D47B-7239-1F48-B948-CF341FCE13C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2284" y="4061860"/>
            <a:ext cx="5839363" cy="926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EB7E69-BECB-6E47-A83E-07BEAEC2C5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4567" y="257471"/>
            <a:ext cx="2084844" cy="27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1007" y="1740179"/>
            <a:ext cx="8197114" cy="2857565"/>
          </a:xfrm>
          <a:prstGeom prst="rect">
            <a:avLst/>
          </a:prstGeom>
        </p:spPr>
        <p:txBody>
          <a:bodyPr/>
          <a:lstStyle>
            <a:lvl1pPr marL="257175" indent="-257175"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15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Lucida Grande"/>
              <a:buChar char="&gt;"/>
              <a:defRPr sz="135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2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Lucida Grande"/>
              <a:buChar char="&gt;"/>
              <a:defRPr sz="105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1007" y="1298001"/>
            <a:ext cx="8184662" cy="3083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3429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85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0287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7" y="1078354"/>
            <a:ext cx="1358184" cy="50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007" y="278633"/>
            <a:ext cx="8184663" cy="743999"/>
          </a:xfrm>
          <a:prstGeom prst="rect">
            <a:avLst/>
          </a:prstGeom>
        </p:spPr>
        <p:txBody>
          <a:bodyPr lIns="0" anchor="b"/>
          <a:lstStyle>
            <a:lvl1pPr algn="l">
              <a:defRPr sz="225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pic>
        <p:nvPicPr>
          <p:cNvPr id="9" name="Picture 8" descr="W Logo_Purple_2685_HEX.png">
            <a:extLst>
              <a:ext uri="{FF2B5EF4-FFF2-40B4-BE49-F238E27FC236}">
                <a16:creationId xmlns:a16="http://schemas.microsoft.com/office/drawing/2014/main" id="{E574716D-8599-0C44-88DE-B5718221A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F14862-4593-7D4B-9C91-152F858E4EB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9305" y="6345517"/>
            <a:ext cx="2522661" cy="3348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7309EF-056C-CB40-9F32-1A55D1BEBB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1007" y="4731544"/>
            <a:ext cx="2084844" cy="276712"/>
          </a:xfrm>
          <a:prstGeom prst="rect">
            <a:avLst/>
          </a:prstGeom>
        </p:spPr>
      </p:pic>
      <p:pic>
        <p:nvPicPr>
          <p:cNvPr id="10" name="Picture 9" descr="W Logo_Purple_2685_HEX.png">
            <a:extLst>
              <a:ext uri="{FF2B5EF4-FFF2-40B4-BE49-F238E27FC236}">
                <a16:creationId xmlns:a16="http://schemas.microsoft.com/office/drawing/2014/main" id="{ABE7A145-DDC4-9A4F-9C37-93088D8D34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730" y="4466122"/>
            <a:ext cx="1016785" cy="68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1133" y="1302544"/>
            <a:ext cx="8196210" cy="3011623"/>
          </a:xfrm>
          <a:prstGeom prst="rect">
            <a:avLst/>
          </a:prstGeom>
        </p:spPr>
        <p:txBody>
          <a:bodyPr/>
          <a:lstStyle>
            <a:lvl1pPr marL="257175" indent="-257175"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15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Lucida Grande"/>
              <a:buChar char="&gt;"/>
              <a:defRPr sz="135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2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Lucida Grande"/>
              <a:buChar char="&gt;"/>
              <a:defRPr sz="105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85" y="1078354"/>
            <a:ext cx="1358184" cy="50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3585" y="278633"/>
            <a:ext cx="8183759" cy="743999"/>
          </a:xfrm>
          <a:prstGeom prst="rect">
            <a:avLst/>
          </a:prstGeom>
        </p:spPr>
        <p:txBody>
          <a:bodyPr lIns="0" anchor="b"/>
          <a:lstStyle>
            <a:lvl1pPr algn="l">
              <a:defRPr sz="225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pic>
        <p:nvPicPr>
          <p:cNvPr id="10" name="Picture 9" descr="W Logo_Purple_2685_HEX.png">
            <a:extLst>
              <a:ext uri="{FF2B5EF4-FFF2-40B4-BE49-F238E27FC236}">
                <a16:creationId xmlns:a16="http://schemas.microsoft.com/office/drawing/2014/main" id="{1E9C73CD-DCB9-F440-810E-45F5289DFD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730" y="4458865"/>
            <a:ext cx="1016785" cy="68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85612"/>
            <a:ext cx="1358184" cy="50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285891"/>
            <a:ext cx="8592456" cy="743999"/>
          </a:xfrm>
          <a:prstGeom prst="rect">
            <a:avLst/>
          </a:prstGeom>
        </p:spPr>
        <p:txBody>
          <a:bodyPr lIns="0" anchor="b"/>
          <a:lstStyle>
            <a:lvl1pPr algn="l">
              <a:defRPr sz="225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BA19F-5962-B347-A2D6-0DE1DFD85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4409915"/>
            <a:ext cx="4103445" cy="651422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0CEF8E6-515A-2243-8599-B5D0ACDF4F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1132" y="1302544"/>
            <a:ext cx="8589923" cy="3011623"/>
          </a:xfrm>
          <a:prstGeom prst="rect">
            <a:avLst/>
          </a:prstGeom>
        </p:spPr>
        <p:txBody>
          <a:bodyPr/>
          <a:lstStyle>
            <a:lvl1pPr marL="257175" indent="-257175"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15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Lucida Grande"/>
              <a:buChar char="&gt;"/>
              <a:defRPr sz="135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2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Lucida Grande"/>
              <a:buChar char="&gt;"/>
              <a:defRPr sz="105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>
            <a:extLst>
              <a:ext uri="{FF2B5EF4-FFF2-40B4-BE49-F238E27FC236}">
                <a16:creationId xmlns:a16="http://schemas.microsoft.com/office/drawing/2014/main" id="{0DD7066B-A0DB-E740-ACAC-E2A5E7BBD7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730" y="4458865"/>
            <a:ext cx="1016785" cy="68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85612"/>
            <a:ext cx="1358184" cy="502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CBA19F-5962-B347-A2D6-0DE1DFD85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4409915"/>
            <a:ext cx="4103445" cy="651422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0CEF8E6-515A-2243-8599-B5D0ACDF4F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1132" y="1302544"/>
            <a:ext cx="8589923" cy="3011623"/>
          </a:xfrm>
          <a:prstGeom prst="rect">
            <a:avLst/>
          </a:prstGeom>
        </p:spPr>
        <p:txBody>
          <a:bodyPr/>
          <a:lstStyle>
            <a:lvl1pPr marL="257175" indent="-257175"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15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857250" indent="-171450">
              <a:buSzPct val="100000"/>
              <a:buFont typeface="Lucida Grande"/>
              <a:buChar char="&gt;"/>
              <a:defRPr sz="135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2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1543050" indent="-171450">
              <a:buFont typeface="Lucida Grande"/>
              <a:buChar char="&gt;"/>
              <a:defRPr sz="105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38780D-0916-4F45-8F3C-11C491212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85891"/>
            <a:ext cx="8592456" cy="743999"/>
          </a:xfrm>
          <a:prstGeom prst="rect">
            <a:avLst/>
          </a:prstGeom>
        </p:spPr>
        <p:txBody>
          <a:bodyPr lIns="0" anchor="b"/>
          <a:lstStyle>
            <a:lvl1pPr algn="l">
              <a:defRPr sz="225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706390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72" r:id="rId3"/>
    <p:sldLayoutId id="2147483671" r:id="rId4"/>
    <p:sldLayoutId id="2147483653" r:id="rId5"/>
    <p:sldLayoutId id="2147483663" r:id="rId6"/>
    <p:sldLayoutId id="2147483664" r:id="rId7"/>
    <p:sldLayoutId id="2147483665" r:id="rId8"/>
    <p:sldLayoutId id="2147483668" r:id="rId9"/>
    <p:sldLayoutId id="2147483669" r:id="rId10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92CED8E-CAD9-E64C-8C5E-1A5F702E8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043936"/>
            <a:ext cx="6972300" cy="3138441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Genetic Factors Associated with SARS-CoV-2 Susceptibility in Multiethnic Populations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Aditya Sriram, M.S. Genetic Epidemiology - 5/25/22</a:t>
            </a:r>
            <a:br>
              <a:rPr lang="en-US" sz="2400" dirty="0"/>
            </a:br>
            <a:r>
              <a:rPr lang="en-US" sz="2400" dirty="0"/>
              <a:t>Thesis Committee: Dr. Kathleen Kerr, Dr. Bruce Weir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92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2CC3D-D3BF-1F4A-A100-8BC2DDF4F8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Three loci in the European group </a:t>
            </a:r>
            <a:r>
              <a:rPr lang="en-US" b="0" dirty="0"/>
              <a:t>had associated SNPs that were genome-wide significant (P &lt; 5 x 10</a:t>
            </a:r>
            <a:r>
              <a:rPr lang="en-US" b="0" baseline="30000" dirty="0"/>
              <a:t>-8</a:t>
            </a:r>
            <a:r>
              <a:rPr lang="en-US" b="0" dirty="0"/>
              <a:t>):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1" dirty="0"/>
              <a:t>SLC6A20</a:t>
            </a:r>
            <a:r>
              <a:rPr lang="en-US" b="0" dirty="0"/>
              <a:t> in the chr3p21.31 locus (</a:t>
            </a:r>
            <a:r>
              <a:rPr lang="en-US" dirty="0"/>
              <a:t>rs73062389-A</a:t>
            </a:r>
            <a:r>
              <a:rPr lang="en-US" b="0" dirty="0"/>
              <a:t>; P = 2.315 x 10</a:t>
            </a:r>
            <a:r>
              <a:rPr lang="en-US" b="0" baseline="30000" dirty="0"/>
              <a:t>-12</a:t>
            </a:r>
            <a:r>
              <a:rPr lang="en-US" b="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1" dirty="0"/>
              <a:t>ABO </a:t>
            </a:r>
            <a:r>
              <a:rPr lang="en-US" b="0" dirty="0"/>
              <a:t>(</a:t>
            </a:r>
            <a:r>
              <a:rPr lang="en-US" dirty="0"/>
              <a:t>rs9411378-A</a:t>
            </a:r>
            <a:r>
              <a:rPr lang="en-US" b="0" dirty="0"/>
              <a:t>; P = 2.436 x 10</a:t>
            </a:r>
            <a:r>
              <a:rPr lang="en-US" b="0" baseline="30000" dirty="0"/>
              <a:t>-11</a:t>
            </a:r>
            <a:r>
              <a:rPr lang="en-US" b="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1" dirty="0"/>
              <a:t>LZTFL1 </a:t>
            </a:r>
            <a:r>
              <a:rPr lang="en-US" b="0" dirty="0"/>
              <a:t>(</a:t>
            </a:r>
            <a:r>
              <a:rPr lang="en-US" dirty="0"/>
              <a:t>rs73062394</a:t>
            </a:r>
            <a:r>
              <a:rPr lang="en-US" b="0" dirty="0"/>
              <a:t>; P = 4.4 x 10</a:t>
            </a:r>
            <a:r>
              <a:rPr lang="en-US" b="0" baseline="30000" dirty="0"/>
              <a:t>-11</a:t>
            </a:r>
            <a:r>
              <a:rPr lang="en-US" b="0" dirty="0"/>
              <a:t>)</a:t>
            </a:r>
            <a:r>
              <a:rPr lang="en-US" b="0" i="1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selected the SNPs found in the EUR group for replication in the SAS and AFR populations; in both populations, these signals were not found to be genome-wide significant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likely due to decreased statistical power from the smaller sample sizes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07172-7741-824B-A25A-BB80D3DD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 dirty="0"/>
              <a:t>Results: European Genome-wide Significant SNPs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59E3E3-5449-A84D-B138-A904E63D5C62}"/>
              </a:ext>
            </a:extLst>
          </p:cNvPr>
          <p:cNvSpPr txBox="1"/>
          <p:nvPr/>
        </p:nvSpPr>
        <p:spPr>
          <a:xfrm>
            <a:off x="231133" y="4256212"/>
            <a:ext cx="66133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National Center for Biotechnology Information. (2022); National Center for Biotechnology Information. (2022); National Center for Biotechnology Information. (2022); Downes, D. J., Cross, A. R.,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952260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CEBD1-230B-4546-86B3-6151DA07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Manhattan Plots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C7B43F-5080-F640-9257-201748EC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60" y="2430092"/>
            <a:ext cx="3456432" cy="213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69C760A-176C-374D-AFE2-A59713DB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428" y="2423546"/>
            <a:ext cx="3456432" cy="214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27E570E-AF03-4344-B297-07CCA144E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4" y="278633"/>
            <a:ext cx="3456432" cy="21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44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2CC3D-D3BF-1F4A-A100-8BC2DDF4F8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Log-odds ratio comparisons (mixed-effects logistic regression analysis)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rs9411378 (</a:t>
            </a:r>
            <a:r>
              <a:rPr lang="en-US" b="0" i="1" dirty="0"/>
              <a:t>ABO</a:t>
            </a:r>
            <a:r>
              <a:rPr lang="en-US" b="0" dirty="0"/>
              <a:t> locus):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both the AFR and EUR populations had similar effect sizes and positive directionality (AFR beta coefficient = 0.107, SE = 0.1; EUR beta coefficient = 0.104, SE = 0.0156)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rs73062394 (</a:t>
            </a:r>
            <a:r>
              <a:rPr lang="en-US" b="0" i="1" dirty="0"/>
              <a:t>LZTFL1 </a:t>
            </a:r>
            <a:r>
              <a:rPr lang="en-US" b="0" dirty="0"/>
              <a:t>locus):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both the AFR and SAS populations had effect sizes with negative directionality (AFR beta coefficient = -0.740, SE = 0.526; SAS beta coefficient = -0.162, SE = 0.219)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opposite direction of EUR ancestry group (beta coefficient = 0.181, SE = 0.0275).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rs73062389 (</a:t>
            </a:r>
            <a:r>
              <a:rPr lang="en-US" b="0" i="1" dirty="0"/>
              <a:t>SLC6A20 </a:t>
            </a:r>
            <a:r>
              <a:rPr lang="en-US" b="0" dirty="0"/>
              <a:t>locus):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both the EUR and SAS populations had similar effect size and positive directionality (AFR beta coefficient = 0.107, SE = 0.1; EUR beta coefficient = 0.104, SE = 0.0156).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07172-7741-824B-A25A-BB80D3DD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 dirty="0"/>
              <a:t>Results: Beta Effect Comparisons + Takeaways</a:t>
            </a:r>
          </a:p>
        </p:txBody>
      </p:sp>
    </p:spTree>
    <p:extLst>
      <p:ext uri="{BB962C8B-B14F-4D97-AF65-F5344CB8AC3E}">
        <p14:creationId xmlns:p14="http://schemas.microsoft.com/office/powerpoint/2010/main" val="2217771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A07172-7741-824B-A25A-BB80D3DD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 dirty="0"/>
              <a:t>Effect Size Plots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73FB8D6-E2B0-154E-AAF0-93343E219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47" y="2408915"/>
            <a:ext cx="3456432" cy="214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58D219B-2E4C-BF4B-9FD1-D5F3B21D4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344" y="205951"/>
            <a:ext cx="3456432" cy="214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EFEE786-8F39-6040-A9EC-4DAF11BE4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341" y="2408916"/>
            <a:ext cx="3456432" cy="214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388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2CC3D-D3BF-1F4A-A100-8BC2DDF4F8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encodes the protein responsible for the human blood type determining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Prior GWAS examining the association between rs9411378, the lead variant corresponding to the ABO locus, and COVID-19 susceptibility determined that the strength of association remained even after controlling for other diseases including cardiovascular conditions and asthma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suggested that bias was not extensively involved in the association between the ABO locus and COVID-19 susceptibility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07172-7741-824B-A25A-BB80D3DD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 dirty="0"/>
              <a:t>Discussion – ABO locus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59E3E3-5449-A84D-B138-A904E63D5C62}"/>
              </a:ext>
            </a:extLst>
          </p:cNvPr>
          <p:cNvSpPr txBox="1"/>
          <p:nvPr/>
        </p:nvSpPr>
        <p:spPr>
          <a:xfrm>
            <a:off x="231133" y="4262650"/>
            <a:ext cx="66133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National Center for Biotechnology Information. (2022); </a:t>
            </a:r>
            <a:r>
              <a:rPr lang="en-US" sz="1100" dirty="0" err="1"/>
              <a:t>Thibord</a:t>
            </a:r>
            <a:r>
              <a:rPr lang="en-US" sz="1100" dirty="0"/>
              <a:t>, F., Chan, M. v, Chen, M.-H., &amp; Johnson, A. D. (2022)</a:t>
            </a:r>
          </a:p>
        </p:txBody>
      </p:sp>
    </p:spTree>
    <p:extLst>
      <p:ext uri="{BB962C8B-B14F-4D97-AF65-F5344CB8AC3E}">
        <p14:creationId xmlns:p14="http://schemas.microsoft.com/office/powerpoint/2010/main" val="1019198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2CC3D-D3BF-1F4A-A100-8BC2DDF4F8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encodes a cytoplasm-localized protein and helps regulate protein trafficking to ciliary membranes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A previous RNA-sequencing study identified increased </a:t>
            </a:r>
            <a:r>
              <a:rPr lang="en-US" b="0" i="1" dirty="0"/>
              <a:t>LZTFL1</a:t>
            </a:r>
            <a:r>
              <a:rPr lang="en-US" b="0" dirty="0"/>
              <a:t> expression in ciliated epithelial cells, and these cells are primary cellular targets during SARS-CoV-2 infection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Our results showed negative effect sizes for AFR and SAS populations for rs73062394 at the </a:t>
            </a:r>
            <a:r>
              <a:rPr lang="en-US" b="0" i="1" dirty="0"/>
              <a:t>LZTFL1 </a:t>
            </a:r>
            <a:r>
              <a:rPr lang="en-US" b="0" dirty="0"/>
              <a:t>locus; may hint at protective role for this locus in these ancestral groups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07172-7741-824B-A25A-BB80D3DD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 dirty="0"/>
              <a:t>Discussion – LZTFL1 locus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59E3E3-5449-A84D-B138-A904E63D5C62}"/>
              </a:ext>
            </a:extLst>
          </p:cNvPr>
          <p:cNvSpPr txBox="1"/>
          <p:nvPr/>
        </p:nvSpPr>
        <p:spPr>
          <a:xfrm>
            <a:off x="231133" y="4262650"/>
            <a:ext cx="66133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National Center for Biotechnology Information. (2022); Ravindra, N. G., </a:t>
            </a:r>
            <a:r>
              <a:rPr lang="en-US" sz="1100" dirty="0" err="1"/>
              <a:t>Alfajaro</a:t>
            </a:r>
            <a:r>
              <a:rPr lang="en-US" sz="1100" dirty="0"/>
              <a:t>, M. M., et al. (2021); Wei, Q., Chen, Z.-H., et al. (2016) </a:t>
            </a:r>
          </a:p>
        </p:txBody>
      </p:sp>
    </p:spTree>
    <p:extLst>
      <p:ext uri="{BB962C8B-B14F-4D97-AF65-F5344CB8AC3E}">
        <p14:creationId xmlns:p14="http://schemas.microsoft.com/office/powerpoint/2010/main" val="193046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2CC3D-D3BF-1F4A-A100-8BC2DDF4F8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encodes a protein that functions as a proline transporter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protein has been found to interact functionally with the </a:t>
            </a:r>
            <a:r>
              <a:rPr lang="en-US" b="0" i="1" dirty="0"/>
              <a:t>ACE2</a:t>
            </a:r>
            <a:r>
              <a:rPr lang="en-US" b="0" dirty="0"/>
              <a:t> locus, which has been identified as a SARS-CoV-2 receptor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07172-7741-824B-A25A-BB80D3DD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 dirty="0"/>
              <a:t>Discussion – SLC6A20 locus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59E3E3-5449-A84D-B138-A904E63D5C62}"/>
              </a:ext>
            </a:extLst>
          </p:cNvPr>
          <p:cNvSpPr txBox="1"/>
          <p:nvPr/>
        </p:nvSpPr>
        <p:spPr>
          <a:xfrm>
            <a:off x="231133" y="4262650"/>
            <a:ext cx="6613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National Center for Biotechnology Information. (2022); </a:t>
            </a:r>
            <a:r>
              <a:rPr lang="en-US" sz="1100" dirty="0" err="1"/>
              <a:t>Vuille-dit-Bille</a:t>
            </a:r>
            <a:r>
              <a:rPr lang="en-US" sz="1100" dirty="0"/>
              <a:t>, R. N., Camargo,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136911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99C6D4-D1AC-EC4F-B481-22E99383DF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Including diverse ancestries in a GWAS like this brings up study limitations with statistical power, due to smaller sample sizes in non-European ancestral groups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There has not been extensive clinical reporting of the SNPs found in this GWAS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recent nature of SARS-CoV-2 infection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vast heterogeneity of clinical phenotypes resulting from infection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Future studies are required to further understand the genetic and overarching biological implications of these findings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CB22A2-2F33-3D4A-ACFB-672140C3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Limitations, Caution, and Future Directions </a:t>
            </a:r>
          </a:p>
        </p:txBody>
      </p:sp>
    </p:spTree>
    <p:extLst>
      <p:ext uri="{BB962C8B-B14F-4D97-AF65-F5344CB8AC3E}">
        <p14:creationId xmlns:p14="http://schemas.microsoft.com/office/powerpoint/2010/main" val="12235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55AE4-F050-8F46-8BAE-7E3BD731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1059808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2CC3D-D3BF-1F4A-A100-8BC2DDF4F8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Severe acute respiratory syndrome coronavirus 2 </a:t>
            </a:r>
            <a:r>
              <a:rPr lang="en-US" dirty="0"/>
              <a:t>(SARS-CoV-2) </a:t>
            </a:r>
            <a:r>
              <a:rPr lang="en-US" b="0" dirty="0"/>
              <a:t>is a member of the coronavirus family of viruses and specifically causes the disease </a:t>
            </a:r>
            <a:r>
              <a:rPr lang="en-US" dirty="0"/>
              <a:t>COVID-19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Greatly heterogenous range of health outcomes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Genetic characterization of SARS-CoV-2 + human host genetic variant analysis </a:t>
            </a:r>
            <a:r>
              <a:rPr lang="en-US" b="0" dirty="0">
                <a:sym typeface="Wingdings" pitchFamily="2" charset="2"/>
              </a:rPr>
              <a:t> better understanding of COVID-19 genetic components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07172-7741-824B-A25A-BB80D3DD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 dirty="0"/>
              <a:t>Background: SARS-CoV-2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F8602-3796-3B4A-833E-A43E504A40E3}"/>
              </a:ext>
            </a:extLst>
          </p:cNvPr>
          <p:cNvSpPr txBox="1"/>
          <p:nvPr/>
        </p:nvSpPr>
        <p:spPr>
          <a:xfrm>
            <a:off x="231133" y="4261967"/>
            <a:ext cx="6613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Tenforde</a:t>
            </a:r>
            <a:r>
              <a:rPr lang="en-US" sz="1100" dirty="0"/>
              <a:t>, M. W., Kim, S. S., et al. (2020).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82019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2CC3D-D3BF-1F4A-A100-8BC2DDF4F8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Project: </a:t>
            </a:r>
            <a:r>
              <a:rPr lang="en-US" b="0" dirty="0"/>
              <a:t>conducted a multiethnic genome-wide association study (GWAS) to investigate possible associations between single-nucleotide polymorphisms (SNPs) and </a:t>
            </a:r>
            <a:r>
              <a:rPr lang="en-US" i="1" dirty="0"/>
              <a:t>susceptibility</a:t>
            </a:r>
            <a:r>
              <a:rPr lang="en-US" b="0" dirty="0"/>
              <a:t> to SARS-CoV-2 infection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23andMe, AncestryDNA, and the National Institutes of Health have released GWAS results for COVID-19 phenotypes of interest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Existing GWAS for SARS-CoV-2 susceptibility have shown the chr3p21.31 locus to be strongly associated with both severity and susceptibility phenotypes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rs2271616:G&gt;T variant (SLC6A20 locus) has been associated with susceptibility phenotype across multiple studies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07172-7741-824B-A25A-BB80D3DD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 dirty="0"/>
              <a:t>Background: Thesis Aims &amp; Context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3C43C-4623-B846-BB2F-8B77E0A1C35D}"/>
              </a:ext>
            </a:extLst>
          </p:cNvPr>
          <p:cNvSpPr txBox="1"/>
          <p:nvPr/>
        </p:nvSpPr>
        <p:spPr>
          <a:xfrm>
            <a:off x="231133" y="4264703"/>
            <a:ext cx="66133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Shelton, J. F., Shastri, A. J., et al. (2021); Roberts, G. H. L., Park, D. S., et al. (2020); </a:t>
            </a:r>
            <a:r>
              <a:rPr lang="en-US" sz="1100" dirty="0" err="1"/>
              <a:t>Thibord</a:t>
            </a:r>
            <a:r>
              <a:rPr lang="en-US" sz="1100" dirty="0"/>
              <a:t>, F., Chan, M. v, Chen, M.-H., &amp; Johnson, A. D. (2022); </a:t>
            </a:r>
            <a:r>
              <a:rPr lang="en-US" sz="1100" dirty="0" err="1"/>
              <a:t>Pairo-Castineira</a:t>
            </a:r>
            <a:r>
              <a:rPr lang="en-US" sz="1100" dirty="0"/>
              <a:t>, E., </a:t>
            </a:r>
            <a:r>
              <a:rPr lang="en-US" sz="1100" dirty="0" err="1"/>
              <a:t>Clohisey</a:t>
            </a:r>
            <a:r>
              <a:rPr lang="en-US" sz="1100" dirty="0"/>
              <a:t>, S., </a:t>
            </a:r>
            <a:r>
              <a:rPr lang="en-US" sz="1100" dirty="0" err="1"/>
              <a:t>Klaric</a:t>
            </a:r>
            <a:r>
              <a:rPr lang="en-US" sz="1100" dirty="0"/>
              <a:t>, L., et al. (2021); Downes, D. J., Cross, A. R.,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35636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2CC3D-D3BF-1F4A-A100-8BC2DDF4F8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General concern about genetic association studies: </a:t>
            </a:r>
            <a:r>
              <a:rPr lang="en-US" b="0" i="1" dirty="0"/>
              <a:t>predominantly European ancestral makeup</a:t>
            </a:r>
            <a:r>
              <a:rPr lang="en-US" b="0" dirty="0"/>
              <a:t> of study participants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Majority of GWAS across all traits and diseases have been conducted in European-ancestry populations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Multiethnic</a:t>
            </a:r>
            <a:r>
              <a:rPr lang="en-US" b="0" dirty="0"/>
              <a:t> GWAS aims to provide better information regarding potential causal variants, risk factors, and insights into COVID-19 susceptibility across a greater range of individuals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07172-7741-824B-A25A-BB80D3DD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 dirty="0"/>
              <a:t>Addressing GWAS Diversity</a:t>
            </a:r>
          </a:p>
        </p:txBody>
      </p:sp>
    </p:spTree>
    <p:extLst>
      <p:ext uri="{BB962C8B-B14F-4D97-AF65-F5344CB8AC3E}">
        <p14:creationId xmlns:p14="http://schemas.microsoft.com/office/powerpoint/2010/main" val="2911923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2CC3D-D3BF-1F4A-A100-8BC2DDF4F8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Three populations with COVID-19 test results from the UK </a:t>
            </a:r>
            <a:r>
              <a:rPr lang="en-US" b="0" dirty="0" err="1"/>
              <a:t>BioBank</a:t>
            </a:r>
            <a:r>
              <a:rPr lang="en-US" b="0" dirty="0"/>
              <a:t> imputed dataset V3: </a:t>
            </a:r>
            <a:r>
              <a:rPr lang="en-US" dirty="0"/>
              <a:t>EUR</a:t>
            </a:r>
            <a:r>
              <a:rPr lang="en-US" b="0" dirty="0"/>
              <a:t> (16,551 cases, 81,826 controls), </a:t>
            </a:r>
            <a:r>
              <a:rPr lang="en-US" dirty="0"/>
              <a:t>AFR</a:t>
            </a:r>
            <a:r>
              <a:rPr lang="en-US" b="0" dirty="0"/>
              <a:t> (557 cases, 1,281 controls), and </a:t>
            </a:r>
            <a:r>
              <a:rPr lang="en-US" dirty="0"/>
              <a:t>SAS</a:t>
            </a:r>
            <a:r>
              <a:rPr lang="en-US" b="0" dirty="0"/>
              <a:t> (810 cases, 1,516 controls)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cases were individuals with a laboratory-reported positive test for SARS-CoV-2, and controls were participants who received lab-reported negative test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SARS-CoV-2 susceptibility </a:t>
            </a:r>
            <a:r>
              <a:rPr lang="en-US" b="0" dirty="0"/>
              <a:t>was phenotype of interest for this association study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COVID-19 hospitalization, severity, and death merit further exploration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Cross-sectional study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07172-7741-824B-A25A-BB80D3DD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 dirty="0"/>
              <a:t>Methods: Data and Sample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E5783-75EF-FB47-8F5F-4F8CC29C1F48}"/>
              </a:ext>
            </a:extLst>
          </p:cNvPr>
          <p:cNvSpPr txBox="1"/>
          <p:nvPr/>
        </p:nvSpPr>
        <p:spPr>
          <a:xfrm>
            <a:off x="231133" y="4261967"/>
            <a:ext cx="6613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Thibord</a:t>
            </a:r>
            <a:r>
              <a:rPr lang="en-US" sz="1100" dirty="0"/>
              <a:t>, F., Chan, M. v, Chen, M.-H., &amp; Johnson, A. D. (2022)</a:t>
            </a:r>
          </a:p>
        </p:txBody>
      </p:sp>
    </p:spTree>
    <p:extLst>
      <p:ext uri="{BB962C8B-B14F-4D97-AF65-F5344CB8AC3E}">
        <p14:creationId xmlns:p14="http://schemas.microsoft.com/office/powerpoint/2010/main" val="2870657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2CC3D-D3BF-1F4A-A100-8BC2DDF4F8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Genotyping: </a:t>
            </a:r>
            <a:r>
              <a:rPr lang="en-US" b="0" dirty="0"/>
              <a:t>Applied Biosystems™ UK Biobank Axiom™ Array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Imputation: </a:t>
            </a:r>
            <a:r>
              <a:rPr lang="en-US" b="0" dirty="0"/>
              <a:t>Haplotype Reference Consortium (HRC) reference panel and 1000 Genomes Project phase 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GWAS for each ancestral population was conducted using SAIGE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accounts for population stratification, sample relatedness and existing case-control imbalance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applies a saddlepoint approximation to control for inflation that may arise from unbalanced case-control ratios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adjusted for age at enrollment, sex, and the ten top principal components of ancestry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07172-7741-824B-A25A-BB80D3DD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 dirty="0"/>
              <a:t>Methods: GWAS Parameters and Setup I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5C132-8AC0-CB4D-8A8F-AD25A85C9962}"/>
              </a:ext>
            </a:extLst>
          </p:cNvPr>
          <p:cNvSpPr txBox="1"/>
          <p:nvPr/>
        </p:nvSpPr>
        <p:spPr>
          <a:xfrm>
            <a:off x="231133" y="4261967"/>
            <a:ext cx="6613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Bycroft</a:t>
            </a:r>
            <a:r>
              <a:rPr lang="en-US" sz="1100" dirty="0"/>
              <a:t>, C., Freeman, C., et al. (2018); Chen, H., Huffman, J. E., et al. (2019); Zhou, W., Nielsen, J. B., et al. (2018). 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1460320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2CC3D-D3BF-1F4A-A100-8BC2DDF4F8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Mixed effects logistic</a:t>
            </a:r>
            <a:r>
              <a:rPr lang="en-US" b="0" dirty="0"/>
              <a:t> </a:t>
            </a:r>
            <a:r>
              <a:rPr lang="en-US" dirty="0"/>
              <a:t>regression</a:t>
            </a:r>
            <a:r>
              <a:rPr lang="en-US" b="0" dirty="0"/>
              <a:t> used to model binary outcome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SNPs filtered based on how well-imputed they were (in this case, r</a:t>
            </a:r>
            <a:r>
              <a:rPr lang="en-US" b="0" baseline="30000" dirty="0"/>
              <a:t>2</a:t>
            </a:r>
            <a:r>
              <a:rPr lang="en-US" b="0" dirty="0"/>
              <a:t> &gt; 0.7) and their minor allele frequencies (MAF &gt; 0.01)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calculated lambda (genomic inflation factor) values ranged from 1.022 to 1.055 in the analyses of each separate ancestry group, indicating no concerns about systematic genomic inflation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SNPs were considered genome-wide significant if they met the widely-accepted threshold of P &lt; 5 x 10</a:t>
            </a:r>
            <a:r>
              <a:rPr lang="en-US" b="0" baseline="30000" dirty="0"/>
              <a:t>-8</a:t>
            </a:r>
            <a:endParaRPr lang="en-US" b="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07172-7741-824B-A25A-BB80D3DD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 dirty="0"/>
              <a:t>Methods: GWAS Parameters and Setup II</a:t>
            </a:r>
          </a:p>
        </p:txBody>
      </p:sp>
    </p:spTree>
    <p:extLst>
      <p:ext uri="{BB962C8B-B14F-4D97-AF65-F5344CB8AC3E}">
        <p14:creationId xmlns:p14="http://schemas.microsoft.com/office/powerpoint/2010/main" val="391877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5B0306-C1F4-AC44-8085-3EF6CD30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Quantile-Quantile Plots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655844-5206-6842-84B7-3F6439670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92" y="2417299"/>
            <a:ext cx="3450710" cy="213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4AC4F9-077C-AA4A-9A37-BAA30D14A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88" y="2417300"/>
            <a:ext cx="3453261" cy="213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C7B2A4B-91C6-AE41-908E-ECB1A3F31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88" y="278633"/>
            <a:ext cx="3453261" cy="213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372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2CC3D-D3BF-1F4A-A100-8BC2DDF4F8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Analysis assessed whether SNP associations with</a:t>
            </a:r>
            <a:r>
              <a:rPr lang="en-US" dirty="0"/>
              <a:t> </a:t>
            </a:r>
            <a:r>
              <a:rPr lang="en-US" b="0" dirty="0"/>
              <a:t>SARS-CoV-2</a:t>
            </a:r>
            <a:r>
              <a:rPr lang="en-US" dirty="0"/>
              <a:t> </a:t>
            </a:r>
            <a:r>
              <a:rPr lang="en-US" b="0" dirty="0"/>
              <a:t>positive test results from the GWAS in European ancestry generalized to African and South Asian ancestry groups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For a given locus identified in the European ancestry GWAS, I selected the SNP with the smallest p-value to examine for replication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compared size and directionality of effect sizes (beta coefficient values) for SNPs identified in the European ancestry analysis in the other two ancestry groups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07172-7741-824B-A25A-BB80D3DD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 dirty="0"/>
              <a:t>Methods: Ancestry Comparison</a:t>
            </a:r>
          </a:p>
        </p:txBody>
      </p:sp>
    </p:spTree>
    <p:extLst>
      <p:ext uri="{BB962C8B-B14F-4D97-AF65-F5344CB8AC3E}">
        <p14:creationId xmlns:p14="http://schemas.microsoft.com/office/powerpoint/2010/main" val="295711178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4733</TotalTime>
  <Words>1416</Words>
  <Application>Microsoft Macintosh PowerPoint</Application>
  <PresentationFormat>On-screen Show (16:9)</PresentationFormat>
  <Paragraphs>81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Encode Sans Normal Black</vt:lpstr>
      <vt:lpstr>Lucida Grande</vt:lpstr>
      <vt:lpstr>Open Sans</vt:lpstr>
      <vt:lpstr>Uni Sans Regular</vt:lpstr>
      <vt:lpstr>1_Custom Design</vt:lpstr>
      <vt:lpstr> Genetic Factors Associated with SARS-CoV-2 Susceptibility in Multiethnic Populations  Aditya Sriram, M.S. Genetic Epidemiology - 5/25/22 Thesis Committee: Dr. Kathleen Kerr, Dr. Bruce Weir</vt:lpstr>
      <vt:lpstr>Background: SARS-CoV-2</vt:lpstr>
      <vt:lpstr>Background: Thesis Aims &amp; Context</vt:lpstr>
      <vt:lpstr>Addressing GWAS Diversity</vt:lpstr>
      <vt:lpstr>Methods: Data and Sample Information</vt:lpstr>
      <vt:lpstr>Methods: GWAS Parameters and Setup I </vt:lpstr>
      <vt:lpstr>Methods: GWAS Parameters and Setup II</vt:lpstr>
      <vt:lpstr>Quantile-Quantile Plots</vt:lpstr>
      <vt:lpstr>Methods: Ancestry Comparison</vt:lpstr>
      <vt:lpstr>Results: European Genome-wide Significant SNPs</vt:lpstr>
      <vt:lpstr>Manhattan Plots</vt:lpstr>
      <vt:lpstr>Results: Beta Effect Comparisons + Takeaways</vt:lpstr>
      <vt:lpstr>Effect Size Plots</vt:lpstr>
      <vt:lpstr>Discussion – ABO locus</vt:lpstr>
      <vt:lpstr>Discussion – LZTFL1 locus</vt:lpstr>
      <vt:lpstr>Discussion – SLC6A20 locus</vt:lpstr>
      <vt:lpstr>Limitations, Caution, and Future Directions 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Aditya Sriram</cp:lastModifiedBy>
  <cp:revision>36</cp:revision>
  <cp:lastPrinted>2016-02-10T20:19:12Z</cp:lastPrinted>
  <dcterms:created xsi:type="dcterms:W3CDTF">2014-10-14T00:51:43Z</dcterms:created>
  <dcterms:modified xsi:type="dcterms:W3CDTF">2022-06-07T17:35:01Z</dcterms:modified>
</cp:coreProperties>
</file>